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rdo" panose="020B0604020202020204" charset="-79"/>
      <p:regular r:id="rId18"/>
    </p:embeddedFont>
    <p:embeddedFont>
      <p:font typeface="Cardo Bold" panose="020B0604020202020204" charset="-79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82" t="-22076" r="-3615" b="-1665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20243" y="3476625"/>
            <a:ext cx="15119327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sz="6699" b="1" spc="-167">
                <a:solidFill>
                  <a:srgbClr val="0D0D0D"/>
                </a:solidFill>
                <a:latin typeface="Cardo Bold"/>
                <a:ea typeface="Cardo Bold"/>
                <a:cs typeface="Cardo Bold"/>
                <a:sym typeface="Cardo Bold"/>
              </a:rPr>
              <a:t>HOUSING DATASET  ANALYSIS</a:t>
            </a:r>
          </a:p>
          <a:p>
            <a:pPr algn="ctr">
              <a:lnSpc>
                <a:spcPts val="8039"/>
              </a:lnSpc>
            </a:pPr>
            <a:r>
              <a:rPr lang="en-US" sz="6699" b="1" spc="-167">
                <a:solidFill>
                  <a:srgbClr val="0D0D0D"/>
                </a:solidFill>
                <a:latin typeface="Cardo Bold"/>
                <a:ea typeface="Cardo Bold"/>
                <a:cs typeface="Cardo Bold"/>
                <a:sym typeface="Cardo Bold"/>
              </a:rPr>
              <a:t> USING PYTHON </a:t>
            </a:r>
          </a:p>
        </p:txBody>
      </p:sp>
      <p:sp>
        <p:nvSpPr>
          <p:cNvPr id="4" name="Freeform 4"/>
          <p:cNvSpPr/>
          <p:nvPr/>
        </p:nvSpPr>
        <p:spPr>
          <a:xfrm>
            <a:off x="7115006" y="2475638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39"/>
                </a:lnTo>
                <a:lnTo>
                  <a:pt x="0" y="121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15006" y="7686675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776652" y="7440927"/>
            <a:ext cx="4862918" cy="269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5"/>
              </a:lnSpc>
            </a:pPr>
            <a:r>
              <a:rPr lang="en-US" sz="4479" b="1" spc="-111">
                <a:solidFill>
                  <a:srgbClr val="0D0D0D"/>
                </a:solidFill>
                <a:latin typeface="Cardo Bold"/>
                <a:ea typeface="Cardo Bold"/>
                <a:cs typeface="Cardo Bold"/>
                <a:sym typeface="Cardo Bold"/>
              </a:rPr>
              <a:t>NIRANJANA KS</a:t>
            </a:r>
          </a:p>
          <a:p>
            <a:pPr algn="ctr">
              <a:lnSpc>
                <a:spcPts val="5375"/>
              </a:lnSpc>
            </a:pPr>
            <a:r>
              <a:rPr lang="en-US" sz="4479" b="1" spc="-111">
                <a:solidFill>
                  <a:srgbClr val="0D0D0D"/>
                </a:solidFill>
                <a:latin typeface="Cardo Bold"/>
                <a:ea typeface="Cardo Bold"/>
                <a:cs typeface="Cardo Bold"/>
                <a:sym typeface="Cardo Bold"/>
              </a:rPr>
              <a:t>DA&amp;DS</a:t>
            </a:r>
          </a:p>
          <a:p>
            <a:pPr algn="ctr">
              <a:lnSpc>
                <a:spcPts val="5375"/>
              </a:lnSpc>
            </a:pPr>
            <a:r>
              <a:rPr lang="en-US" sz="4479" b="1" spc="-111">
                <a:solidFill>
                  <a:srgbClr val="0D0D0D"/>
                </a:solidFill>
                <a:latin typeface="Cardo Bold"/>
                <a:ea typeface="Cardo Bold"/>
                <a:cs typeface="Cardo Bold"/>
                <a:sym typeface="Cardo Bold"/>
              </a:rPr>
              <a:t>2025 MAY BATCH</a:t>
            </a:r>
          </a:p>
          <a:p>
            <a:pPr algn="ctr">
              <a:lnSpc>
                <a:spcPts val="5375"/>
              </a:lnSpc>
              <a:spcBef>
                <a:spcPct val="0"/>
              </a:spcBef>
            </a:pPr>
            <a:endParaRPr lang="en-US" sz="4479" b="1" spc="-111">
              <a:solidFill>
                <a:srgbClr val="0D0D0D"/>
              </a:solidFill>
              <a:latin typeface="Cardo Bold"/>
              <a:ea typeface="Cardo Bold"/>
              <a:cs typeface="Cardo Bold"/>
              <a:sym typeface="Cardo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119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28074" y="473948"/>
            <a:ext cx="15812639" cy="994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000" spc="-17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RELATIONSHIP BETWEEN VARIABLES</a:t>
            </a:r>
          </a:p>
        </p:txBody>
      </p:sp>
      <p:sp>
        <p:nvSpPr>
          <p:cNvPr id="4" name="Freeform 4"/>
          <p:cNvSpPr/>
          <p:nvPr/>
        </p:nvSpPr>
        <p:spPr>
          <a:xfrm>
            <a:off x="6781800" y="1446393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71600" y="2440896"/>
            <a:ext cx="18288000" cy="3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  <a:spcBef>
                <a:spcPct val="0"/>
              </a:spcBef>
            </a:pPr>
            <a:r>
              <a:rPr lang="en-US" sz="2400" spc="-150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•Larger </a:t>
            </a:r>
            <a:r>
              <a:rPr lang="en-US" sz="2400" spc="-150" dirty="0" err="1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sqft_living</a:t>
            </a:r>
            <a:r>
              <a:rPr lang="en-US" sz="2400" spc="-150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 strongly correlates with price</a:t>
            </a:r>
          </a:p>
          <a:p>
            <a:pPr>
              <a:lnSpc>
                <a:spcPts val="6600"/>
              </a:lnSpc>
              <a:spcBef>
                <a:spcPct val="0"/>
              </a:spcBef>
            </a:pPr>
            <a:r>
              <a:rPr lang="en-US" sz="2400" spc="-150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•Renovation, view, and condition also significantly impact price</a:t>
            </a:r>
          </a:p>
          <a:p>
            <a:pPr>
              <a:lnSpc>
                <a:spcPts val="6600"/>
              </a:lnSpc>
              <a:spcBef>
                <a:spcPct val="0"/>
              </a:spcBef>
            </a:pPr>
            <a:r>
              <a:rPr lang="en-US" sz="2400" spc="-150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•Chi-square showed renovation affects condition</a:t>
            </a:r>
          </a:p>
          <a:p>
            <a:pPr>
              <a:lnSpc>
                <a:spcPts val="6600"/>
              </a:lnSpc>
              <a:spcBef>
                <a:spcPct val="0"/>
              </a:spcBef>
            </a:pPr>
            <a:endParaRPr lang="en-US" sz="2400" spc="-150" dirty="0">
              <a:solidFill>
                <a:srgbClr val="0D0D0D"/>
              </a:solidFill>
              <a:latin typeface="Arial" panose="020B0604020202020204" pitchFamily="34" charset="0"/>
              <a:ea typeface="Cardo"/>
              <a:cs typeface="Arial" panose="020B0604020202020204" pitchFamily="34" charset="0"/>
              <a:sym typeface="Card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9FE2A5-E324-CBCF-C816-21C198B0D0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39" y="5283970"/>
            <a:ext cx="10408185" cy="1187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CFB2C6-E229-DBBF-A046-DF6ED7DBBA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907" y="6969598"/>
            <a:ext cx="10408185" cy="19050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19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24400" y="681829"/>
            <a:ext cx="12530878" cy="734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5"/>
              </a:lnSpc>
            </a:pPr>
            <a:r>
              <a:rPr lang="en-US" sz="6000" spc="-11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DATA VISUALIZATION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6781800" y="1355776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14400" y="1943100"/>
            <a:ext cx="18288000" cy="283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2400" spc="-174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</a:t>
            </a:r>
            <a:r>
              <a:rPr lang="en-US" sz="2400" spc="-174" dirty="0" err="1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Countplots</a:t>
            </a:r>
            <a:r>
              <a:rPr lang="en-US" sz="2400" spc="-174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, histograms, </a:t>
            </a:r>
            <a:r>
              <a:rPr lang="en-US" sz="2400" spc="-174" dirty="0" err="1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sctter</a:t>
            </a:r>
            <a:r>
              <a:rPr lang="en-US" sz="2400" spc="-174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 plots, box plots, heatmaps</a:t>
            </a:r>
          </a:p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2400" spc="-174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•Used Seaborn and Matplotlib for </a:t>
            </a:r>
            <a:r>
              <a:rPr lang="en-US" sz="2400" spc="-174" dirty="0" err="1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plottin</a:t>
            </a:r>
            <a:endParaRPr lang="en-US" sz="2400" spc="-174" dirty="0">
              <a:solidFill>
                <a:srgbClr val="0D0D0D"/>
              </a:solidFill>
              <a:latin typeface="Arial" panose="020B0604020202020204" pitchFamily="34" charset="0"/>
              <a:ea typeface="Cardo"/>
              <a:cs typeface="Arial" panose="020B0604020202020204" pitchFamily="34" charset="0"/>
              <a:sym typeface="Cardo"/>
            </a:endParaRPr>
          </a:p>
          <a:p>
            <a:pPr>
              <a:lnSpc>
                <a:spcPts val="7699"/>
              </a:lnSpc>
              <a:spcBef>
                <a:spcPct val="0"/>
              </a:spcBef>
            </a:pPr>
            <a:endParaRPr lang="en-US" sz="2400" spc="-174" dirty="0">
              <a:solidFill>
                <a:srgbClr val="0D0D0D"/>
              </a:solidFill>
              <a:latin typeface="Arial" panose="020B0604020202020204" pitchFamily="34" charset="0"/>
              <a:ea typeface="Cardo"/>
              <a:cs typeface="Arial" panose="020B0604020202020204" pitchFamily="34" charset="0"/>
              <a:sym typeface="Cardo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58F8C27-9B16-AE4D-B7E5-663F92738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301836"/>
            <a:ext cx="8611043" cy="46293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1403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119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609600" y="495300"/>
            <a:ext cx="12864340" cy="994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000" spc="-17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UNIVARIATE ANALYSIS</a:t>
            </a:r>
          </a:p>
        </p:txBody>
      </p:sp>
      <p:sp>
        <p:nvSpPr>
          <p:cNvPr id="4" name="Freeform 4"/>
          <p:cNvSpPr/>
          <p:nvPr/>
        </p:nvSpPr>
        <p:spPr>
          <a:xfrm>
            <a:off x="7115006" y="1428933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66800" y="1790700"/>
            <a:ext cx="18288000" cy="494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2800" spc="-17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•Price: Right-skewed (luxury homes drive high values)</a:t>
            </a:r>
          </a:p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2800" spc="-17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•Bedrooms: Most homes have 3</a:t>
            </a:r>
          </a:p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2800" spc="-17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•Bathrooms: Most homes have 2 to 3</a:t>
            </a:r>
          </a:p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2800" spc="-17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•Condition: Most rated as average</a:t>
            </a:r>
          </a:p>
          <a:p>
            <a:pPr>
              <a:lnSpc>
                <a:spcPts val="7699"/>
              </a:lnSpc>
              <a:spcBef>
                <a:spcPct val="0"/>
              </a:spcBef>
            </a:pPr>
            <a:endParaRPr lang="en-US" sz="2800" spc="-174" dirty="0">
              <a:solidFill>
                <a:srgbClr val="0D0D0D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71B91A-BAA9-262F-82CF-4E47C4BF0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650" y="6022281"/>
            <a:ext cx="7525137" cy="3759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FFE036-1785-0ADC-4EB3-BD2FCA0C3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577" y="1851570"/>
            <a:ext cx="7741048" cy="38546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E09A3C-5FD1-1340-7CD6-32994FB834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86" y="5715319"/>
            <a:ext cx="9334980" cy="46293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074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19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53000" y="727075"/>
            <a:ext cx="12530878" cy="734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5"/>
              </a:lnSpc>
            </a:pPr>
            <a:r>
              <a:rPr lang="en-US" sz="6000" spc="-11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BIVARIATE ANALYSIS</a:t>
            </a:r>
          </a:p>
        </p:txBody>
      </p:sp>
      <p:sp>
        <p:nvSpPr>
          <p:cNvPr id="4" name="Freeform 4"/>
          <p:cNvSpPr/>
          <p:nvPr/>
        </p:nvSpPr>
        <p:spPr>
          <a:xfrm>
            <a:off x="6705600" y="1401022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09800" y="1943100"/>
            <a:ext cx="13368239" cy="494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2400" spc="-174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•Scatter plot: `</a:t>
            </a:r>
            <a:r>
              <a:rPr lang="en-US" sz="2400" spc="-174" dirty="0" err="1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sqft_living</a:t>
            </a:r>
            <a:r>
              <a:rPr lang="en-US" sz="2400" spc="-174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` vs. `price`</a:t>
            </a:r>
          </a:p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2400" spc="-174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•Boxplot: `condition` vs. `price`</a:t>
            </a:r>
          </a:p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2400" spc="-174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•Stacked bar: bedrooms vs. bathrooms</a:t>
            </a:r>
          </a:p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2400" spc="-174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•Line plot: `</a:t>
            </a:r>
            <a:r>
              <a:rPr lang="en-US" sz="2400" spc="-174" dirty="0" err="1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yr_built</a:t>
            </a:r>
            <a:r>
              <a:rPr lang="en-US" sz="2400" spc="-174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` vs. `price`</a:t>
            </a:r>
          </a:p>
          <a:p>
            <a:pPr>
              <a:lnSpc>
                <a:spcPts val="7699"/>
              </a:lnSpc>
              <a:spcBef>
                <a:spcPct val="0"/>
              </a:spcBef>
            </a:pPr>
            <a:endParaRPr lang="en-US" sz="2400" spc="-174" dirty="0">
              <a:solidFill>
                <a:srgbClr val="0D0D0D"/>
              </a:solidFill>
              <a:latin typeface="Arial" panose="020B0604020202020204" pitchFamily="34" charset="0"/>
              <a:ea typeface="Cardo"/>
              <a:cs typeface="Arial" panose="020B0604020202020204" pitchFamily="34" charset="0"/>
              <a:sym typeface="Card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BB2A01-F6FF-DD04-8EEE-A13DA09FA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583" y="1590488"/>
            <a:ext cx="8846005" cy="4283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492523-84AE-1591-70FF-642C03C50C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580" y="5874446"/>
            <a:ext cx="7963309" cy="4412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2572B9-24F6-E71A-9629-BD6A88C8DE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21" y="6153399"/>
            <a:ext cx="5988358" cy="385464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119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86000" y="169052"/>
            <a:ext cx="11614518" cy="994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000" spc="-17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MULTIVARIATE ANALYSIS</a:t>
            </a:r>
          </a:p>
        </p:txBody>
      </p:sp>
      <p:sp>
        <p:nvSpPr>
          <p:cNvPr id="4" name="Freeform 4"/>
          <p:cNvSpPr/>
          <p:nvPr/>
        </p:nvSpPr>
        <p:spPr>
          <a:xfrm>
            <a:off x="6858000" y="1145508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86000" y="1904910"/>
            <a:ext cx="12293997" cy="3872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2400" spc="-17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•</a:t>
            </a:r>
            <a:r>
              <a:rPr lang="en-US" sz="2400" spc="-174" dirty="0" err="1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Pairplot</a:t>
            </a:r>
            <a:r>
              <a:rPr lang="en-US" sz="2400" spc="-17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: `price`, `</a:t>
            </a:r>
            <a:r>
              <a:rPr lang="en-US" sz="2400" spc="-174" dirty="0" err="1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sqft_living</a:t>
            </a:r>
            <a:r>
              <a:rPr lang="en-US" sz="2400" spc="-17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`, `bathrooms`, `bedrooms`</a:t>
            </a:r>
          </a:p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2400" spc="-17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•Heatmap: Correlation among numerical features</a:t>
            </a:r>
          </a:p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2400" spc="-17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•City-level </a:t>
            </a:r>
            <a:r>
              <a:rPr lang="en-US" sz="2400" spc="-174" dirty="0" err="1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countplot</a:t>
            </a:r>
            <a:r>
              <a:rPr lang="en-US" sz="2400" spc="-17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 for top 10 cities</a:t>
            </a:r>
          </a:p>
          <a:p>
            <a:pPr>
              <a:lnSpc>
                <a:spcPts val="7699"/>
              </a:lnSpc>
              <a:spcBef>
                <a:spcPct val="0"/>
              </a:spcBef>
            </a:pPr>
            <a:endParaRPr lang="en-US" sz="2400" spc="-174" dirty="0">
              <a:solidFill>
                <a:srgbClr val="0D0D0D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36DE5B-5F4E-53ED-72FA-4CD7B282C8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03" y="4991100"/>
            <a:ext cx="11074797" cy="480719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r="-3119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82374" y="509018"/>
            <a:ext cx="16573542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6"/>
              </a:lnSpc>
            </a:pPr>
            <a:r>
              <a:rPr lang="en-US" sz="6000" spc="-181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CONCLUTION ANDRECOMENTATION </a:t>
            </a:r>
          </a:p>
        </p:txBody>
      </p:sp>
      <p:sp>
        <p:nvSpPr>
          <p:cNvPr id="4" name="Freeform 4"/>
          <p:cNvSpPr/>
          <p:nvPr/>
        </p:nvSpPr>
        <p:spPr>
          <a:xfrm>
            <a:off x="6553200" y="1534190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9" y="0"/>
                </a:lnTo>
                <a:lnTo>
                  <a:pt x="4057989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46279" y="2052399"/>
            <a:ext cx="17487405" cy="723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0"/>
              </a:lnSpc>
            </a:pPr>
            <a:r>
              <a:rPr lang="en-US" sz="2400" spc="-107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</a:t>
            </a:r>
            <a:r>
              <a:rPr lang="en-US" sz="2400" b="1" spc="-107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Final Insights:</a:t>
            </a:r>
          </a:p>
          <a:p>
            <a:pPr>
              <a:lnSpc>
                <a:spcPts val="4730"/>
              </a:lnSpc>
              <a:spcBef>
                <a:spcPct val="0"/>
              </a:spcBef>
            </a:pPr>
            <a:r>
              <a:rPr lang="en-US" sz="2400" spc="-107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•- Most homes are priced in the low-to-mid range</a:t>
            </a:r>
          </a:p>
          <a:p>
            <a:pPr>
              <a:lnSpc>
                <a:spcPts val="4730"/>
              </a:lnSpc>
              <a:spcBef>
                <a:spcPct val="0"/>
              </a:spcBef>
            </a:pPr>
            <a:r>
              <a:rPr lang="en-US" sz="2400" spc="-107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•- Luxury homes skew the price distribution</a:t>
            </a:r>
          </a:p>
          <a:p>
            <a:pPr>
              <a:lnSpc>
                <a:spcPts val="4730"/>
              </a:lnSpc>
              <a:spcBef>
                <a:spcPct val="0"/>
              </a:spcBef>
            </a:pPr>
            <a:r>
              <a:rPr lang="en-US" sz="2400" spc="-107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•- 3-bed, 2-bath homes dominate the market</a:t>
            </a:r>
          </a:p>
          <a:p>
            <a:pPr>
              <a:lnSpc>
                <a:spcPts val="4730"/>
              </a:lnSpc>
              <a:spcBef>
                <a:spcPct val="0"/>
              </a:spcBef>
            </a:pPr>
            <a:r>
              <a:rPr lang="en-US" sz="2400" spc="-107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•- Larger homes, better views, newer builds, and renovation lead to higher prices</a:t>
            </a:r>
          </a:p>
          <a:p>
            <a:pPr>
              <a:lnSpc>
                <a:spcPts val="4730"/>
              </a:lnSpc>
              <a:spcBef>
                <a:spcPct val="0"/>
              </a:spcBef>
            </a:pPr>
            <a:r>
              <a:rPr lang="en-US" sz="2400" spc="-107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•- City and zip code significantly affect price</a:t>
            </a:r>
          </a:p>
          <a:p>
            <a:pPr>
              <a:lnSpc>
                <a:spcPts val="4730"/>
              </a:lnSpc>
              <a:spcBef>
                <a:spcPct val="0"/>
              </a:spcBef>
            </a:pPr>
            <a:r>
              <a:rPr lang="en-US" sz="2400" spc="-107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</a:t>
            </a:r>
          </a:p>
          <a:p>
            <a:pPr>
              <a:lnSpc>
                <a:spcPts val="4730"/>
              </a:lnSpc>
              <a:spcBef>
                <a:spcPct val="0"/>
              </a:spcBef>
            </a:pPr>
            <a:r>
              <a:rPr lang="en-US" sz="2400" spc="-107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</a:t>
            </a:r>
            <a:r>
              <a:rPr lang="en-US" sz="2400" b="1" spc="-107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Recommendations:</a:t>
            </a:r>
          </a:p>
          <a:p>
            <a:pPr>
              <a:lnSpc>
                <a:spcPts val="4730"/>
              </a:lnSpc>
              <a:spcBef>
                <a:spcPct val="0"/>
              </a:spcBef>
            </a:pPr>
            <a:r>
              <a:rPr lang="en-US" sz="2400" spc="-107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•- Target renovations for aging homes</a:t>
            </a:r>
          </a:p>
          <a:p>
            <a:pPr>
              <a:lnSpc>
                <a:spcPts val="4730"/>
              </a:lnSpc>
              <a:spcBef>
                <a:spcPct val="0"/>
              </a:spcBef>
            </a:pPr>
            <a:r>
              <a:rPr lang="en-US" sz="2400" spc="-107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•- Focus on larger or better-located properties</a:t>
            </a:r>
          </a:p>
          <a:p>
            <a:pPr>
              <a:lnSpc>
                <a:spcPts val="4730"/>
              </a:lnSpc>
              <a:spcBef>
                <a:spcPct val="0"/>
              </a:spcBef>
            </a:pPr>
            <a:r>
              <a:rPr lang="en-US" sz="2400" spc="-107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•- Use median pricing for fair value assessment</a:t>
            </a:r>
          </a:p>
          <a:p>
            <a:pPr>
              <a:lnSpc>
                <a:spcPts val="4730"/>
              </a:lnSpc>
              <a:spcBef>
                <a:spcPct val="0"/>
              </a:spcBef>
            </a:pPr>
            <a:endParaRPr lang="en-US" sz="2400" spc="-107" dirty="0">
              <a:solidFill>
                <a:srgbClr val="0D0D0D"/>
              </a:solidFill>
              <a:latin typeface="Arial" panose="020B0604020202020204" pitchFamily="34" charset="0"/>
              <a:ea typeface="Cardo"/>
              <a:cs typeface="Arial" panose="020B0604020202020204" pitchFamily="34" charset="0"/>
              <a:sym typeface="Card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82" t="-22076" r="-3615" b="-1665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63514" y="3486150"/>
            <a:ext cx="10760972" cy="332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99"/>
              </a:lnSpc>
            </a:pPr>
            <a:r>
              <a:rPr lang="en-US" sz="10999" spc="-274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Thank You For Your Attention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7115006" y="2475638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39"/>
                </a:lnTo>
                <a:lnTo>
                  <a:pt x="0" y="121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15006" y="7686675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5597" r="-155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34200" y="2127224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39"/>
                </a:lnTo>
                <a:lnTo>
                  <a:pt x="0" y="121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22744" y="3300178"/>
            <a:ext cx="14080900" cy="265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99" dirty="0">
                <a:solidFill>
                  <a:srgbClr val="312E2D"/>
                </a:solidFill>
                <a:latin typeface="Arial" panose="020B0604020202020204" pitchFamily="34" charset="0"/>
                <a:ea typeface="Didact Gothic"/>
                <a:cs typeface="Arial" panose="020B0604020202020204" pitchFamily="34" charset="0"/>
                <a:sym typeface="Didact Gothic"/>
              </a:rPr>
              <a:t>•</a:t>
            </a:r>
            <a:r>
              <a:rPr lang="en-US" sz="2400" b="1" spc="99" dirty="0">
                <a:solidFill>
                  <a:srgbClr val="312E2D"/>
                </a:solidFill>
                <a:latin typeface="Arial" panose="020B0604020202020204" pitchFamily="34" charset="0"/>
                <a:ea typeface="Cardo" panose="020B0604020202020204" charset="-79"/>
                <a:cs typeface="Arial" panose="020B0604020202020204" pitchFamily="34" charset="0"/>
                <a:sym typeface="Didact Gothic"/>
              </a:rPr>
              <a:t>This project aims to analyze housing prices using data science techniques to understand key factors influencing property value. The ultimate goal is to support pricing strategies and investment decisions.</a:t>
            </a:r>
          </a:p>
          <a:p>
            <a:pPr algn="just">
              <a:lnSpc>
                <a:spcPts val="3499"/>
              </a:lnSpc>
            </a:pPr>
            <a:r>
              <a:rPr lang="en-US" sz="2400" b="1" spc="99" dirty="0">
                <a:solidFill>
                  <a:srgbClr val="312E2D"/>
                </a:solidFill>
                <a:latin typeface="Arial" panose="020B0604020202020204" pitchFamily="34" charset="0"/>
                <a:ea typeface="Cardo" panose="020B0604020202020204" charset="-79"/>
                <a:cs typeface="Arial" panose="020B0604020202020204" pitchFamily="34" charset="0"/>
                <a:sym typeface="Didact Gothic"/>
              </a:rPr>
              <a:t>•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00" b="1" spc="99" dirty="0">
                <a:solidFill>
                  <a:srgbClr val="312E2D"/>
                </a:solidFill>
                <a:latin typeface="Arial" panose="020B0604020202020204" pitchFamily="34" charset="0"/>
                <a:ea typeface="Cardo" panose="020B0604020202020204" charset="-79"/>
                <a:cs typeface="Arial" panose="020B0604020202020204" pitchFamily="34" charset="0"/>
                <a:sym typeface="Didact Gothic"/>
              </a:rPr>
              <a:t>Objective: To identify patterns, trends, and statistically significant variables that affect housing prices using EDA and statistical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91200" y="955458"/>
            <a:ext cx="7507017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000" spc="-17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97" r="-1559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90600" y="531430"/>
            <a:ext cx="13505783" cy="1134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365"/>
              </a:lnSpc>
            </a:pPr>
            <a:r>
              <a:rPr lang="en-US" sz="6000" spc="-212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DATA UNDERSTANDING</a:t>
            </a:r>
          </a:p>
        </p:txBody>
      </p:sp>
      <p:sp>
        <p:nvSpPr>
          <p:cNvPr id="4" name="Freeform 4"/>
          <p:cNvSpPr/>
          <p:nvPr/>
        </p:nvSpPr>
        <p:spPr>
          <a:xfrm>
            <a:off x="7315200" y="1666356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98621" y="1788096"/>
            <a:ext cx="17617787" cy="301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9"/>
              </a:lnSpc>
              <a:spcBef>
                <a:spcPct val="0"/>
              </a:spcBef>
            </a:pPr>
            <a:endParaRPr sz="2400" dirty="0">
              <a:latin typeface="Arial" panose="020B0604020202020204" pitchFamily="34" charset="0"/>
              <a:ea typeface="Cardo" panose="020B0604020202020204" charset="-79"/>
              <a:cs typeface="Arial" panose="020B0604020202020204" pitchFamily="34" charset="0"/>
            </a:endParaRPr>
          </a:p>
          <a:p>
            <a:pPr algn="l">
              <a:lnSpc>
                <a:spcPts val="4839"/>
              </a:lnSpc>
              <a:spcBef>
                <a:spcPct val="0"/>
              </a:spcBef>
            </a:pPr>
            <a:r>
              <a:rPr lang="en-US" sz="2400" b="1" spc="-100" dirty="0">
                <a:solidFill>
                  <a:srgbClr val="0D0D0D"/>
                </a:solidFill>
                <a:latin typeface="Arial" panose="020B0604020202020204" pitchFamily="34" charset="0"/>
                <a:ea typeface="Cardo" panose="020B0604020202020204" charset="-79"/>
                <a:cs typeface="Arial" panose="020B0604020202020204" pitchFamily="34" charset="0"/>
                <a:sym typeface="Cardo Bold"/>
              </a:rPr>
              <a:t>•Dataset: Housing data from a real-estate listing platform(5000 rows, 18 features)</a:t>
            </a:r>
          </a:p>
          <a:p>
            <a:pPr algn="l">
              <a:lnSpc>
                <a:spcPts val="4839"/>
              </a:lnSpc>
              <a:spcBef>
                <a:spcPct val="0"/>
              </a:spcBef>
            </a:pPr>
            <a:r>
              <a:rPr lang="en-US" sz="2400" b="1" spc="-100" dirty="0">
                <a:solidFill>
                  <a:srgbClr val="0D0D0D"/>
                </a:solidFill>
                <a:latin typeface="Arial" panose="020B0604020202020204" pitchFamily="34" charset="0"/>
                <a:ea typeface="Cardo" panose="020B0604020202020204" charset="-79"/>
                <a:cs typeface="Arial" panose="020B0604020202020204" pitchFamily="34" charset="0"/>
                <a:sym typeface="Cardo Bold"/>
              </a:rPr>
              <a:t>•Source: housing.csv</a:t>
            </a:r>
          </a:p>
          <a:p>
            <a:pPr algn="l">
              <a:lnSpc>
                <a:spcPts val="4839"/>
              </a:lnSpc>
              <a:spcBef>
                <a:spcPct val="0"/>
              </a:spcBef>
            </a:pPr>
            <a:r>
              <a:rPr lang="en-US" sz="2400" b="1" spc="-100" dirty="0">
                <a:solidFill>
                  <a:srgbClr val="0D0D0D"/>
                </a:solidFill>
                <a:latin typeface="Arial" panose="020B0604020202020204" pitchFamily="34" charset="0"/>
                <a:ea typeface="Cardo" panose="020B0604020202020204" charset="-79"/>
                <a:cs typeface="Arial" panose="020B0604020202020204" pitchFamily="34" charset="0"/>
                <a:sym typeface="Cardo Bold"/>
              </a:rPr>
              <a:t>•Key Variables: price, </a:t>
            </a:r>
            <a:r>
              <a:rPr lang="en-US" sz="2400" b="1" spc="-100" dirty="0" err="1">
                <a:solidFill>
                  <a:srgbClr val="0D0D0D"/>
                </a:solidFill>
                <a:latin typeface="Arial" panose="020B0604020202020204" pitchFamily="34" charset="0"/>
                <a:ea typeface="Cardo" panose="020B0604020202020204" charset="-79"/>
                <a:cs typeface="Arial" panose="020B0604020202020204" pitchFamily="34" charset="0"/>
                <a:sym typeface="Cardo Bold"/>
              </a:rPr>
              <a:t>sqft_living</a:t>
            </a:r>
            <a:r>
              <a:rPr lang="en-US" sz="2400" b="1" spc="-100" dirty="0">
                <a:solidFill>
                  <a:srgbClr val="0D0D0D"/>
                </a:solidFill>
                <a:latin typeface="Arial" panose="020B0604020202020204" pitchFamily="34" charset="0"/>
                <a:ea typeface="Cardo" panose="020B0604020202020204" charset="-79"/>
                <a:cs typeface="Arial" panose="020B0604020202020204" pitchFamily="34" charset="0"/>
                <a:sym typeface="Cardo Bold"/>
              </a:rPr>
              <a:t>, bedrooms, bathrooms, condition, city, </a:t>
            </a:r>
            <a:r>
              <a:rPr lang="en-US" sz="2400" b="1" spc="-100" dirty="0" err="1">
                <a:solidFill>
                  <a:srgbClr val="0D0D0D"/>
                </a:solidFill>
                <a:latin typeface="Arial" panose="020B0604020202020204" pitchFamily="34" charset="0"/>
                <a:ea typeface="Cardo" panose="020B0604020202020204" charset="-79"/>
                <a:cs typeface="Arial" panose="020B0604020202020204" pitchFamily="34" charset="0"/>
                <a:sym typeface="Cardo Bold"/>
              </a:rPr>
              <a:t>yr_built</a:t>
            </a:r>
            <a:r>
              <a:rPr lang="en-US" sz="2400" b="1" spc="-100" dirty="0">
                <a:solidFill>
                  <a:srgbClr val="0D0D0D"/>
                </a:solidFill>
                <a:latin typeface="Arial" panose="020B0604020202020204" pitchFamily="34" charset="0"/>
                <a:ea typeface="Cardo" panose="020B0604020202020204" charset="-79"/>
                <a:cs typeface="Arial" panose="020B0604020202020204" pitchFamily="34" charset="0"/>
                <a:sym typeface="Cardo Bold"/>
              </a:rPr>
              <a:t>, view, waterfront</a:t>
            </a:r>
          </a:p>
          <a:p>
            <a:pPr algn="ctr">
              <a:lnSpc>
                <a:spcPts val="4839"/>
              </a:lnSpc>
              <a:spcBef>
                <a:spcPct val="0"/>
              </a:spcBef>
            </a:pPr>
            <a:endParaRPr lang="en-US" sz="2400" b="1" spc="-100" dirty="0">
              <a:solidFill>
                <a:srgbClr val="0D0D0D"/>
              </a:solidFill>
              <a:latin typeface="Arial" panose="020B0604020202020204" pitchFamily="34" charset="0"/>
              <a:ea typeface="Cardo" panose="020B0604020202020204" charset="-79"/>
              <a:cs typeface="Arial" panose="020B0604020202020204" pitchFamily="34" charset="0"/>
              <a:sym typeface="Cardo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D771D-3B8A-F3BB-BF63-BACA2BF242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251" y="4804306"/>
            <a:ext cx="10770154" cy="3949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EF9F5-5ED6-DDC6-9A42-E067B23D0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00" y="4533900"/>
            <a:ext cx="4978656" cy="47881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5597" r="-1559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31220" y="723900"/>
            <a:ext cx="9392849" cy="1009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000" spc="-17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DATA CLEANING</a:t>
            </a:r>
          </a:p>
        </p:txBody>
      </p:sp>
      <p:sp>
        <p:nvSpPr>
          <p:cNvPr id="4" name="Freeform 4"/>
          <p:cNvSpPr/>
          <p:nvPr/>
        </p:nvSpPr>
        <p:spPr>
          <a:xfrm>
            <a:off x="7115006" y="1933029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86000" y="2628900"/>
            <a:ext cx="12528054" cy="266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75"/>
              </a:lnSpc>
            </a:pPr>
            <a:r>
              <a:rPr lang="en-US" sz="2400" b="1" spc="-111" dirty="0">
                <a:solidFill>
                  <a:srgbClr val="0D0D0D"/>
                </a:solidFill>
                <a:latin typeface="Arial" panose="020B0604020202020204" pitchFamily="34" charset="0"/>
                <a:ea typeface="Cardo Bold"/>
                <a:cs typeface="Arial" panose="020B0604020202020204" pitchFamily="34" charset="0"/>
                <a:sym typeface="Cardo Bold"/>
              </a:rPr>
              <a:t>•Removed redundant columns (`date`, `</a:t>
            </a:r>
            <a:r>
              <a:rPr lang="en-US" sz="2400" b="1" spc="-111" dirty="0" err="1">
                <a:solidFill>
                  <a:srgbClr val="0D0D0D"/>
                </a:solidFill>
                <a:latin typeface="Arial" panose="020B0604020202020204" pitchFamily="34" charset="0"/>
                <a:ea typeface="Cardo Bold"/>
                <a:cs typeface="Arial" panose="020B0604020202020204" pitchFamily="34" charset="0"/>
                <a:sym typeface="Cardo Bold"/>
              </a:rPr>
              <a:t>only_time</a:t>
            </a:r>
            <a:r>
              <a:rPr lang="en-US" sz="2400" b="1" spc="-111" dirty="0">
                <a:solidFill>
                  <a:srgbClr val="0D0D0D"/>
                </a:solidFill>
                <a:latin typeface="Arial" panose="020B0604020202020204" pitchFamily="34" charset="0"/>
                <a:ea typeface="Cardo Bold"/>
                <a:cs typeface="Arial" panose="020B0604020202020204" pitchFamily="34" charset="0"/>
                <a:sym typeface="Cardo Bold"/>
              </a:rPr>
              <a:t>`)</a:t>
            </a:r>
          </a:p>
          <a:p>
            <a:pPr>
              <a:lnSpc>
                <a:spcPts val="5375"/>
              </a:lnSpc>
            </a:pPr>
            <a:r>
              <a:rPr lang="en-US" sz="2400" b="1" spc="-111" dirty="0">
                <a:solidFill>
                  <a:srgbClr val="0D0D0D"/>
                </a:solidFill>
                <a:latin typeface="Arial" panose="020B0604020202020204" pitchFamily="34" charset="0"/>
                <a:ea typeface="Cardo Bold"/>
                <a:cs typeface="Arial" panose="020B0604020202020204" pitchFamily="34" charset="0"/>
                <a:sym typeface="Cardo Bold"/>
              </a:rPr>
              <a:t>•Extracted date parts into `day`, `month`, `year`</a:t>
            </a:r>
          </a:p>
          <a:p>
            <a:pPr>
              <a:lnSpc>
                <a:spcPts val="5375"/>
              </a:lnSpc>
            </a:pPr>
            <a:r>
              <a:rPr lang="en-US" sz="2400" b="1" spc="-111" dirty="0">
                <a:solidFill>
                  <a:srgbClr val="0D0D0D"/>
                </a:solidFill>
                <a:latin typeface="Arial" panose="020B0604020202020204" pitchFamily="34" charset="0"/>
                <a:ea typeface="Cardo Bold"/>
                <a:cs typeface="Arial" panose="020B0604020202020204" pitchFamily="34" charset="0"/>
                <a:sym typeface="Cardo Bold"/>
              </a:rPr>
              <a:t>•Converted datatypes for analysis compatibility</a:t>
            </a:r>
          </a:p>
          <a:p>
            <a:pPr>
              <a:lnSpc>
                <a:spcPts val="5375"/>
              </a:lnSpc>
              <a:spcBef>
                <a:spcPct val="0"/>
              </a:spcBef>
            </a:pPr>
            <a:endParaRPr lang="en-US" sz="2400" b="1" spc="-111" dirty="0">
              <a:solidFill>
                <a:srgbClr val="0D0D0D"/>
              </a:solidFill>
              <a:latin typeface="Arial" panose="020B0604020202020204" pitchFamily="34" charset="0"/>
              <a:ea typeface="Cardo Bold"/>
              <a:cs typeface="Arial" panose="020B0604020202020204" pitchFamily="34" charset="0"/>
              <a:sym typeface="Cardo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4FA178-8BEC-EBF5-ACC1-E9E0F64CE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09" y="5946813"/>
            <a:ext cx="10881300" cy="3264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3A6A48-07A9-70A7-D4AC-C06CBF5D5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109" y="4132251"/>
            <a:ext cx="6801200" cy="2578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019E61-1F7E-6372-B0C4-CEB1C1EBED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108" y="2442769"/>
            <a:ext cx="6801199" cy="13970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A7AA00-8AEC-8674-149F-05B066793A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109" y="6958360"/>
            <a:ext cx="6801200" cy="17717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19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01326" y="1076325"/>
            <a:ext cx="13255814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6000" spc="-120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HANDLING MISSING VALUES </a:t>
            </a:r>
          </a:p>
        </p:txBody>
      </p:sp>
      <p:sp>
        <p:nvSpPr>
          <p:cNvPr id="4" name="Freeform 4"/>
          <p:cNvSpPr/>
          <p:nvPr/>
        </p:nvSpPr>
        <p:spPr>
          <a:xfrm>
            <a:off x="7115006" y="2187709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666888"/>
            <a:ext cx="16428440" cy="1974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75"/>
              </a:lnSpc>
            </a:pPr>
            <a:r>
              <a:rPr lang="en-US" sz="2400" b="1" spc="-111" dirty="0">
                <a:solidFill>
                  <a:srgbClr val="0D0D0D"/>
                </a:solidFill>
                <a:latin typeface="Arial" panose="020B0604020202020204" pitchFamily="34" charset="0"/>
                <a:ea typeface="Cardo Bold"/>
                <a:cs typeface="Arial" panose="020B0604020202020204" pitchFamily="34" charset="0"/>
                <a:sym typeface="Cardo Bold"/>
              </a:rPr>
              <a:t>•Detected missing values in `</a:t>
            </a:r>
            <a:r>
              <a:rPr lang="en-US" sz="2400" b="1" spc="-111" dirty="0" err="1">
                <a:solidFill>
                  <a:srgbClr val="0D0D0D"/>
                </a:solidFill>
                <a:latin typeface="Arial" panose="020B0604020202020204" pitchFamily="34" charset="0"/>
                <a:ea typeface="Cardo Bold"/>
                <a:cs typeface="Arial" panose="020B0604020202020204" pitchFamily="34" charset="0"/>
                <a:sym typeface="Cardo Bold"/>
              </a:rPr>
              <a:t>sqft_living</a:t>
            </a:r>
            <a:r>
              <a:rPr lang="en-US" sz="2400" b="1" spc="-111" dirty="0">
                <a:solidFill>
                  <a:srgbClr val="0D0D0D"/>
                </a:solidFill>
                <a:latin typeface="Arial" panose="020B0604020202020204" pitchFamily="34" charset="0"/>
                <a:ea typeface="Cardo Bold"/>
                <a:cs typeface="Arial" panose="020B0604020202020204" pitchFamily="34" charset="0"/>
                <a:sym typeface="Cardo Bold"/>
              </a:rPr>
              <a:t>`, `</a:t>
            </a:r>
            <a:r>
              <a:rPr lang="en-US" sz="2400" b="1" spc="-111" dirty="0" err="1">
                <a:solidFill>
                  <a:srgbClr val="0D0D0D"/>
                </a:solidFill>
                <a:latin typeface="Arial" panose="020B0604020202020204" pitchFamily="34" charset="0"/>
                <a:ea typeface="Cardo Bold"/>
                <a:cs typeface="Arial" panose="020B0604020202020204" pitchFamily="34" charset="0"/>
                <a:sym typeface="Cardo Bold"/>
              </a:rPr>
              <a:t>sqft_lot</a:t>
            </a:r>
            <a:r>
              <a:rPr lang="en-US" sz="2400" b="1" spc="-111" dirty="0">
                <a:solidFill>
                  <a:srgbClr val="0D0D0D"/>
                </a:solidFill>
                <a:latin typeface="Arial" panose="020B0604020202020204" pitchFamily="34" charset="0"/>
                <a:ea typeface="Cardo Bold"/>
                <a:cs typeface="Arial" panose="020B0604020202020204" pitchFamily="34" charset="0"/>
                <a:sym typeface="Cardo Bold"/>
              </a:rPr>
              <a:t>`, and `city`</a:t>
            </a:r>
          </a:p>
          <a:p>
            <a:pPr>
              <a:lnSpc>
                <a:spcPts val="5375"/>
              </a:lnSpc>
            </a:pPr>
            <a:r>
              <a:rPr lang="en-US" sz="2400" b="1" spc="-111" dirty="0">
                <a:solidFill>
                  <a:srgbClr val="0D0D0D"/>
                </a:solidFill>
                <a:latin typeface="Arial" panose="020B0604020202020204" pitchFamily="34" charset="0"/>
                <a:ea typeface="Cardo Bold"/>
                <a:cs typeface="Arial" panose="020B0604020202020204" pitchFamily="34" charset="0"/>
                <a:sym typeface="Cardo Bold"/>
              </a:rPr>
              <a:t>•Applied row deletion where appropriate due to small proportion of missing data</a:t>
            </a:r>
          </a:p>
          <a:p>
            <a:pPr algn="ctr">
              <a:lnSpc>
                <a:spcPts val="5375"/>
              </a:lnSpc>
              <a:spcBef>
                <a:spcPct val="0"/>
              </a:spcBef>
            </a:pPr>
            <a:endParaRPr lang="en-US" sz="2400" b="1" spc="-111" dirty="0">
              <a:solidFill>
                <a:srgbClr val="0D0D0D"/>
              </a:solidFill>
              <a:latin typeface="Arial" panose="020B0604020202020204" pitchFamily="34" charset="0"/>
              <a:ea typeface="Cardo Bold"/>
              <a:cs typeface="Arial" panose="020B0604020202020204" pitchFamily="34" charset="0"/>
              <a:sym typeface="Cardo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FCEB10-E263-4639-E844-246974991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098" y="4445700"/>
            <a:ext cx="3816546" cy="4629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7FAD5C-6BB0-6429-6314-6FD5AF0E5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994" y="5630036"/>
            <a:ext cx="6216970" cy="1130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5F40C0-4D78-DACF-A291-7BCB430730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445700"/>
            <a:ext cx="4273770" cy="45150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5597" r="-1559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34000" y="952500"/>
            <a:ext cx="12175998" cy="85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61"/>
              </a:lnSpc>
            </a:pPr>
            <a:r>
              <a:rPr lang="en-US" sz="6000" spc="-146" dirty="0">
                <a:solidFill>
                  <a:srgbClr val="0D0D0D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  <a:sym typeface="Cardo"/>
              </a:rPr>
              <a:t>OUTLIER HANDLING</a:t>
            </a:r>
          </a:p>
        </p:txBody>
      </p:sp>
      <p:sp>
        <p:nvSpPr>
          <p:cNvPr id="4" name="Freeform 4"/>
          <p:cNvSpPr/>
          <p:nvPr/>
        </p:nvSpPr>
        <p:spPr>
          <a:xfrm>
            <a:off x="6705600" y="1916609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43000" y="2258625"/>
            <a:ext cx="18288000" cy="199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75"/>
              </a:lnSpc>
              <a:spcBef>
                <a:spcPct val="0"/>
              </a:spcBef>
            </a:pPr>
            <a:r>
              <a:rPr lang="en-US" sz="2400" b="1" spc="-111" dirty="0">
                <a:solidFill>
                  <a:srgbClr val="0D0D0D"/>
                </a:solidFill>
                <a:latin typeface="Arial" panose="020B0604020202020204" pitchFamily="34" charset="0"/>
                <a:ea typeface="Cardo Bold"/>
                <a:cs typeface="Arial" panose="020B0604020202020204" pitchFamily="34" charset="0"/>
                <a:sym typeface="Cardo Bold"/>
              </a:rPr>
              <a:t>•Identified using IQR method</a:t>
            </a:r>
          </a:p>
          <a:p>
            <a:pPr>
              <a:lnSpc>
                <a:spcPts val="5375"/>
              </a:lnSpc>
              <a:spcBef>
                <a:spcPct val="0"/>
              </a:spcBef>
            </a:pPr>
            <a:r>
              <a:rPr lang="en-US" sz="2400" b="1" spc="-111" dirty="0">
                <a:solidFill>
                  <a:srgbClr val="0D0D0D"/>
                </a:solidFill>
                <a:latin typeface="Arial" panose="020B0604020202020204" pitchFamily="34" charset="0"/>
                <a:ea typeface="Cardo Bold"/>
                <a:cs typeface="Arial" panose="020B0604020202020204" pitchFamily="34" charset="0"/>
                <a:sym typeface="Cardo Bold"/>
              </a:rPr>
              <a:t>•Outliers removed or capped for variables like `price`, `</a:t>
            </a:r>
            <a:r>
              <a:rPr lang="en-US" sz="2400" b="1" spc="-111" dirty="0" err="1">
                <a:solidFill>
                  <a:srgbClr val="0D0D0D"/>
                </a:solidFill>
                <a:latin typeface="Arial" panose="020B0604020202020204" pitchFamily="34" charset="0"/>
                <a:ea typeface="Cardo Bold"/>
                <a:cs typeface="Arial" panose="020B0604020202020204" pitchFamily="34" charset="0"/>
                <a:sym typeface="Cardo Bold"/>
              </a:rPr>
              <a:t>sqft_living</a:t>
            </a:r>
            <a:r>
              <a:rPr lang="en-US" sz="2400" b="1" spc="-111" dirty="0">
                <a:solidFill>
                  <a:srgbClr val="0D0D0D"/>
                </a:solidFill>
                <a:latin typeface="Arial" panose="020B0604020202020204" pitchFamily="34" charset="0"/>
                <a:ea typeface="Cardo Bold"/>
                <a:cs typeface="Arial" panose="020B0604020202020204" pitchFamily="34" charset="0"/>
                <a:sym typeface="Cardo Bold"/>
              </a:rPr>
              <a:t>`, `bathrooms`</a:t>
            </a:r>
          </a:p>
          <a:p>
            <a:pPr>
              <a:lnSpc>
                <a:spcPts val="5375"/>
              </a:lnSpc>
              <a:spcBef>
                <a:spcPct val="0"/>
              </a:spcBef>
            </a:pPr>
            <a:endParaRPr lang="en-US" sz="2400" b="1" spc="-111" dirty="0">
              <a:solidFill>
                <a:srgbClr val="0D0D0D"/>
              </a:solidFill>
              <a:latin typeface="Arial" panose="020B0604020202020204" pitchFamily="34" charset="0"/>
              <a:ea typeface="Cardo Bold"/>
              <a:cs typeface="Arial" panose="020B0604020202020204" pitchFamily="34" charset="0"/>
              <a:sym typeface="Cardo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A91836-E9A1-C420-A650-6590C77609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792454"/>
            <a:ext cx="10808255" cy="3276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1E99FA-C47C-F8E3-39C6-4E827FE379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7663" y="4641238"/>
            <a:ext cx="6763137" cy="3219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B5A8E4-02DF-453C-06BE-AD97C0981F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714896"/>
            <a:ext cx="10973364" cy="31688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19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67200" y="730893"/>
            <a:ext cx="12977878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spc="-150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HANDLING INVALID VALUES</a:t>
            </a:r>
          </a:p>
        </p:txBody>
      </p:sp>
      <p:sp>
        <p:nvSpPr>
          <p:cNvPr id="4" name="Freeform 4"/>
          <p:cNvSpPr/>
          <p:nvPr/>
        </p:nvSpPr>
        <p:spPr>
          <a:xfrm>
            <a:off x="7543800" y="1582530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9" y="0"/>
                </a:lnTo>
                <a:lnTo>
                  <a:pt x="4057989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66800" y="2095500"/>
            <a:ext cx="17930912" cy="199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75"/>
              </a:lnSpc>
              <a:spcBef>
                <a:spcPct val="0"/>
              </a:spcBef>
            </a:pPr>
            <a:r>
              <a:rPr lang="en-US" sz="2400" b="1" spc="-111" dirty="0">
                <a:solidFill>
                  <a:srgbClr val="0D0D0D"/>
                </a:solidFill>
                <a:latin typeface="Arial" panose="020B0604020202020204" pitchFamily="34" charset="0"/>
                <a:ea typeface="Cardo Bold"/>
                <a:cs typeface="Arial" panose="020B0604020202020204" pitchFamily="34" charset="0"/>
                <a:sym typeface="Cardo Bold"/>
              </a:rPr>
              <a:t>•Replaced zero values in fields like `</a:t>
            </a:r>
            <a:r>
              <a:rPr lang="en-US" sz="2400" b="1" spc="-111" dirty="0" err="1">
                <a:solidFill>
                  <a:srgbClr val="0D0D0D"/>
                </a:solidFill>
                <a:latin typeface="Arial" panose="020B0604020202020204" pitchFamily="34" charset="0"/>
                <a:ea typeface="Cardo Bold"/>
                <a:cs typeface="Arial" panose="020B0604020202020204" pitchFamily="34" charset="0"/>
                <a:sym typeface="Cardo Bold"/>
              </a:rPr>
              <a:t>yr_built</a:t>
            </a:r>
            <a:r>
              <a:rPr lang="en-US" sz="2400" b="1" spc="-111" dirty="0">
                <a:solidFill>
                  <a:srgbClr val="0D0D0D"/>
                </a:solidFill>
                <a:latin typeface="Arial" panose="020B0604020202020204" pitchFamily="34" charset="0"/>
                <a:ea typeface="Cardo Bold"/>
                <a:cs typeface="Arial" panose="020B0604020202020204" pitchFamily="34" charset="0"/>
                <a:sym typeface="Cardo Bold"/>
              </a:rPr>
              <a:t>` and `price` where unrealistic</a:t>
            </a:r>
          </a:p>
          <a:p>
            <a:pPr>
              <a:lnSpc>
                <a:spcPts val="5375"/>
              </a:lnSpc>
              <a:spcBef>
                <a:spcPct val="0"/>
              </a:spcBef>
            </a:pPr>
            <a:r>
              <a:rPr lang="en-US" sz="2400" b="1" spc="-111" dirty="0">
                <a:solidFill>
                  <a:srgbClr val="0D0D0D"/>
                </a:solidFill>
                <a:latin typeface="Arial" panose="020B0604020202020204" pitchFamily="34" charset="0"/>
                <a:ea typeface="Cardo Bold"/>
                <a:cs typeface="Arial" panose="020B0604020202020204" pitchFamily="34" charset="0"/>
                <a:sym typeface="Cardo Bold"/>
              </a:rPr>
              <a:t>•Filtered inconsistent entries (e.g., 0 bathrooms)</a:t>
            </a:r>
          </a:p>
          <a:p>
            <a:pPr>
              <a:lnSpc>
                <a:spcPts val="5375"/>
              </a:lnSpc>
              <a:spcBef>
                <a:spcPct val="0"/>
              </a:spcBef>
            </a:pPr>
            <a:endParaRPr lang="en-US" sz="2400" b="1" spc="-111" dirty="0">
              <a:solidFill>
                <a:srgbClr val="0D0D0D"/>
              </a:solidFill>
              <a:latin typeface="Arial" panose="020B0604020202020204" pitchFamily="34" charset="0"/>
              <a:ea typeface="Cardo Bold"/>
              <a:cs typeface="Arial" panose="020B0604020202020204" pitchFamily="34" charset="0"/>
              <a:sym typeface="Cardo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B82587-E578-4837-EC01-F73F54F02E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476" y="4483430"/>
            <a:ext cx="3854648" cy="3797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06D254-1559-F2A0-C4A5-3695CEB9C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4590032"/>
            <a:ext cx="5874052" cy="29020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023A4-C617-89FD-7748-5CB3F3B12A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492356"/>
            <a:ext cx="3187864" cy="35688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119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50990" y="817490"/>
            <a:ext cx="9700854" cy="8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6000" spc="-140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STATISTICAL ANALYSIS</a:t>
            </a:r>
          </a:p>
        </p:txBody>
      </p:sp>
      <p:sp>
        <p:nvSpPr>
          <p:cNvPr id="4" name="Freeform 4"/>
          <p:cNvSpPr/>
          <p:nvPr/>
        </p:nvSpPr>
        <p:spPr>
          <a:xfrm>
            <a:off x="7315200" y="1644640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16511" y="2711934"/>
            <a:ext cx="12133764" cy="5090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30"/>
              </a:lnSpc>
            </a:pPr>
            <a:r>
              <a:rPr lang="en-US" sz="2400" spc="-132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•Tests Used:</a:t>
            </a:r>
          </a:p>
          <a:p>
            <a:pPr marL="342900" indent="-342900">
              <a:lnSpc>
                <a:spcPts val="5830"/>
              </a:lnSpc>
              <a:buFont typeface="Arial" panose="020B0604020202020204" pitchFamily="34" charset="0"/>
              <a:buChar char="•"/>
            </a:pPr>
            <a:r>
              <a:rPr lang="en-US" sz="2400" spc="-132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One way t-test(price)</a:t>
            </a:r>
          </a:p>
          <a:p>
            <a:pPr>
              <a:lnSpc>
                <a:spcPts val="5830"/>
              </a:lnSpc>
              <a:spcBef>
                <a:spcPct val="0"/>
              </a:spcBef>
            </a:pPr>
            <a:r>
              <a:rPr lang="en-US" sz="2400" spc="-132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    Two-way t-test (renovated vs. non-renovated)</a:t>
            </a:r>
          </a:p>
          <a:p>
            <a:pPr>
              <a:lnSpc>
                <a:spcPts val="5830"/>
              </a:lnSpc>
              <a:spcBef>
                <a:spcPct val="0"/>
              </a:spcBef>
            </a:pPr>
            <a:r>
              <a:rPr lang="en-US" sz="2400" spc="-132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    One way ANOVA (condition vs. price)</a:t>
            </a:r>
          </a:p>
          <a:p>
            <a:pPr>
              <a:lnSpc>
                <a:spcPts val="5830"/>
              </a:lnSpc>
              <a:spcBef>
                <a:spcPct val="0"/>
              </a:spcBef>
            </a:pPr>
            <a:r>
              <a:rPr lang="en-US" sz="2400" spc="-132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     Chi-square (renovation vs. condition)</a:t>
            </a:r>
          </a:p>
          <a:p>
            <a:pPr>
              <a:lnSpc>
                <a:spcPts val="5830"/>
              </a:lnSpc>
              <a:spcBef>
                <a:spcPct val="0"/>
              </a:spcBef>
            </a:pPr>
            <a:r>
              <a:rPr lang="en-US" sz="2400" spc="-132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     Significant p-values confirmed strong statistical relationships</a:t>
            </a:r>
          </a:p>
          <a:p>
            <a:pPr>
              <a:lnSpc>
                <a:spcPts val="5830"/>
              </a:lnSpc>
              <a:spcBef>
                <a:spcPct val="0"/>
              </a:spcBef>
            </a:pPr>
            <a:endParaRPr lang="en-US" sz="2400" spc="-132" dirty="0">
              <a:solidFill>
                <a:srgbClr val="0D0D0D"/>
              </a:solidFill>
              <a:latin typeface="Arial" panose="020B0604020202020204" pitchFamily="34" charset="0"/>
              <a:ea typeface="Cardo"/>
              <a:cs typeface="Arial" panose="020B0604020202020204" pitchFamily="34" charset="0"/>
              <a:sym typeface="Card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7B0872-39EC-0C70-E1F1-56D8F430D0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2892309"/>
            <a:ext cx="6388428" cy="45023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0" y="-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19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5105400" y="724249"/>
            <a:ext cx="13669584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8"/>
              </a:lnSpc>
            </a:pPr>
            <a:r>
              <a:rPr lang="en-US" sz="6000" spc="-139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DESCRIPTIVE ANALYSIS</a:t>
            </a:r>
          </a:p>
        </p:txBody>
      </p:sp>
      <p:sp>
        <p:nvSpPr>
          <p:cNvPr id="4" name="Freeform 4"/>
          <p:cNvSpPr/>
          <p:nvPr/>
        </p:nvSpPr>
        <p:spPr>
          <a:xfrm>
            <a:off x="7115006" y="1575869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39"/>
                </a:lnTo>
                <a:lnTo>
                  <a:pt x="0" y="121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14600" y="2171700"/>
            <a:ext cx="13916025" cy="4065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0"/>
              </a:lnSpc>
            </a:pPr>
            <a:r>
              <a:rPr lang="en-US" sz="2400" spc="-145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•Mean price: $553,948</a:t>
            </a:r>
          </a:p>
          <a:p>
            <a:pPr>
              <a:lnSpc>
                <a:spcPts val="6380"/>
              </a:lnSpc>
              <a:spcBef>
                <a:spcPct val="0"/>
              </a:spcBef>
            </a:pPr>
            <a:r>
              <a:rPr lang="en-US" sz="2400" spc="-145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•Most common bedroom count: 3</a:t>
            </a:r>
          </a:p>
          <a:p>
            <a:pPr>
              <a:lnSpc>
                <a:spcPts val="6380"/>
              </a:lnSpc>
              <a:spcBef>
                <a:spcPct val="0"/>
              </a:spcBef>
            </a:pPr>
            <a:r>
              <a:rPr lang="en-US" sz="2400" spc="-145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•Most homes: 2–2.5 bathrooms, 1500–2500 </a:t>
            </a:r>
            <a:r>
              <a:rPr lang="en-US" sz="2400" spc="-145" dirty="0" err="1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sqft</a:t>
            </a:r>
            <a:endParaRPr lang="en-US" sz="2400" spc="-145" dirty="0">
              <a:solidFill>
                <a:srgbClr val="0D0D0D"/>
              </a:solidFill>
              <a:latin typeface="Arial" panose="020B0604020202020204" pitchFamily="34" charset="0"/>
              <a:ea typeface="Cardo"/>
              <a:cs typeface="Arial" panose="020B0604020202020204" pitchFamily="34" charset="0"/>
              <a:sym typeface="Cardo"/>
            </a:endParaRPr>
          </a:p>
          <a:p>
            <a:pPr>
              <a:lnSpc>
                <a:spcPts val="6380"/>
              </a:lnSpc>
              <a:spcBef>
                <a:spcPct val="0"/>
              </a:spcBef>
            </a:pPr>
            <a:r>
              <a:rPr lang="en-US" sz="2400" spc="-145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•Condition: majority average (rating 3)</a:t>
            </a:r>
          </a:p>
          <a:p>
            <a:pPr>
              <a:lnSpc>
                <a:spcPts val="6490"/>
              </a:lnSpc>
              <a:spcBef>
                <a:spcPct val="0"/>
              </a:spcBef>
            </a:pPr>
            <a:endParaRPr lang="en-US" sz="2400" spc="-145" dirty="0">
              <a:solidFill>
                <a:srgbClr val="0D0D0D"/>
              </a:solidFill>
              <a:latin typeface="Arial" panose="020B0604020202020204" pitchFamily="34" charset="0"/>
              <a:ea typeface="Cardo"/>
              <a:cs typeface="Arial" panose="020B0604020202020204" pitchFamily="34" charset="0"/>
              <a:sym typeface="Card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32BE1D-12E3-22B5-F849-EE5CBB813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829300"/>
            <a:ext cx="11049000" cy="28276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578</Words>
  <Application>Microsoft Office PowerPoint</Application>
  <PresentationFormat>Custom</PresentationFormat>
  <Paragraphs>73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Cardo Bold</vt:lpstr>
      <vt:lpstr>Arial</vt:lpstr>
      <vt:lpstr>Calibri</vt:lpstr>
      <vt:lpstr>Cardo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HOUSING DATASET ANALYSIS USING PYTHON</dc:title>
  <dc:creator>Admin</dc:creator>
  <cp:lastModifiedBy>Admin</cp:lastModifiedBy>
  <cp:revision>10</cp:revision>
  <dcterms:created xsi:type="dcterms:W3CDTF">2006-08-16T00:00:00Z</dcterms:created>
  <dcterms:modified xsi:type="dcterms:W3CDTF">2025-07-20T06:21:58Z</dcterms:modified>
  <dc:identifier>DAGtq-gWgcg</dc:identifier>
</cp:coreProperties>
</file>